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1" autoAdjust="0"/>
    <p:restoredTop sz="86413" autoAdjust="0"/>
  </p:normalViewPr>
  <p:slideViewPr>
    <p:cSldViewPr snapToGrid="0">
      <p:cViewPr varScale="1">
        <p:scale>
          <a:sx n="118" d="100"/>
          <a:sy n="118" d="100"/>
        </p:scale>
        <p:origin x="40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452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B0B7A-F67F-45CC-80BC-B25DF9D822C5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74953-4C9E-4121-98C4-07C9AFA13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9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39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676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21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56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914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112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441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381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83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875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12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647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97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249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278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122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50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096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Verification URL user for POST call back</a:t>
            </a:r>
          </a:p>
          <a:p>
            <a:r>
              <a:rPr lang="en-GB" dirty="0"/>
              <a:t>Key Type: Supported key types allowed for authentication</a:t>
            </a:r>
          </a:p>
          <a:p>
            <a:r>
              <a:rPr lang="en-GB" dirty="0"/>
              <a:t>Signals: Can be used for device attestation, for example checking fully up to date or running antivirus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802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keyType</a:t>
            </a:r>
            <a:r>
              <a:rPr lang="en-GB" dirty="0"/>
              <a:t>: Used to indicate which key type was used to signed the JWT</a:t>
            </a:r>
          </a:p>
          <a:p>
            <a:r>
              <a:rPr lang="en-GB" dirty="0" err="1"/>
              <a:t>deviceSignals</a:t>
            </a:r>
            <a:r>
              <a:rPr lang="en-GB" dirty="0"/>
              <a:t>: Can be blank if not enforced, equally can be faked if enforced within the tenant</a:t>
            </a:r>
          </a:p>
          <a:p>
            <a:r>
              <a:rPr lang="en-GB" dirty="0" err="1"/>
              <a:t>userConsent</a:t>
            </a:r>
            <a:r>
              <a:rPr lang="en-GB" dirty="0"/>
              <a:t>: An indicator to the server if the user approved the authentication challenge, also can be faked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157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882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74953-4C9E-4121-98C4-07C9AFA13FE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85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8D3D-602A-4C3E-ABD7-DF3831ECF2FC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266D5-6599-4F47-B7E6-C32C08972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42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91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23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59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30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48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8D3D-602A-4C3E-ABD7-DF3831ECF2FC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266D5-6599-4F47-B7E6-C32C08972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44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8D3D-602A-4C3E-ABD7-DF3831ECF2FC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266D5-6599-4F47-B7E6-C32C08972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49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724D78-4F53-16EC-B627-96FF794F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093B63C-A706-38C1-27F8-83FF5289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D7B520-4D70-C1C8-AC0F-D3DC9E1E5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31BAD8D-11D1-E2C3-2361-8DCE47396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50FBC60A-8850-B69F-8339-8783132027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5F38557-4206-4421-309B-AE31D24148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BB07062-5C67-6004-C213-261BCD7BA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C2544DB-F8E3-7030-96C7-EC21011367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90E79DD-C036-9B3A-9C34-204AE5FFA5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521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B1074-C796-46B8-92C2-19419C8B07F8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68DE-CEB4-4CA5-A168-C5C3038E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46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8D3D-602A-4C3E-ABD7-DF3831ECF2FC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266D5-6599-4F47-B7E6-C32C08972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87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8D3D-602A-4C3E-ABD7-DF3831ECF2FC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266D5-6599-4F47-B7E6-C32C08972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82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8D3D-602A-4C3E-ABD7-DF3831ECF2FC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266D5-6599-4F47-B7E6-C32C08972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659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8D3D-602A-4C3E-ABD7-DF3831ECF2FC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266D5-6599-4F47-B7E6-C32C08972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3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8D3D-602A-4C3E-ABD7-DF3831ECF2FC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266D5-6599-4F47-B7E6-C32C08972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619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8D3D-602A-4C3E-ABD7-DF3831ECF2FC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266D5-6599-4F47-B7E6-C32C08972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75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61F8D3D-602A-4C3E-ABD7-DF3831ECF2FC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2E266D5-6599-4F47-B7E6-C32C08972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867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E59FD0C-5451-4CA0-86AF-E70AE3279989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 err="1"/>
              <a:t>Bsides</a:t>
            </a:r>
            <a:r>
              <a:rPr lang="en-US" dirty="0"/>
              <a:t> Cymru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octopus with a glowing light on a keyboard&#10;&#10;Description automatically generated with medium confidence">
            <a:extLst>
              <a:ext uri="{FF2B5EF4-FFF2-40B4-BE49-F238E27FC236}">
                <a16:creationId xmlns:a16="http://schemas.microsoft.com/office/drawing/2014/main" id="{F70ADE46-DB2D-077D-C5E4-BBAA777C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alphaModFix amt="29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4" r="2" b="6166"/>
          <a:stretch/>
        </p:blipFill>
        <p:spPr>
          <a:xfrm>
            <a:off x="4511040" y="10"/>
            <a:ext cx="768095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647700"/>
          </a:effectLst>
        </p:spPr>
      </p:pic>
      <p:pic>
        <p:nvPicPr>
          <p:cNvPr id="8" name="Picture 2" descr="BSides Cymru Logo">
            <a:extLst>
              <a:ext uri="{FF2B5EF4-FFF2-40B4-BE49-F238E27FC236}">
                <a16:creationId xmlns:a16="http://schemas.microsoft.com/office/drawing/2014/main" id="{C918769F-0986-0C5F-DEC3-9346411F4E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875" y="6388213"/>
            <a:ext cx="874718" cy="40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73316-1078-68B2-68F3-40DBDF441C45}"/>
              </a:ext>
            </a:extLst>
          </p:cNvPr>
          <p:cNvSpPr txBox="1"/>
          <p:nvPr userDrawn="1"/>
        </p:nvSpPr>
        <p:spPr>
          <a:xfrm>
            <a:off x="1851341" y="6526593"/>
            <a:ext cx="3272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1">
                    <a:lumMod val="50000"/>
                  </a:schemeClr>
                </a:solidFill>
              </a:rPr>
              <a:t>Okta Terrify: Persistence in a </a:t>
            </a:r>
            <a:r>
              <a:rPr lang="en-GB" sz="1050" dirty="0" err="1">
                <a:solidFill>
                  <a:schemeClr val="tx1">
                    <a:lumMod val="50000"/>
                  </a:schemeClr>
                </a:solidFill>
              </a:rPr>
              <a:t>Passwordless</a:t>
            </a:r>
            <a:r>
              <a:rPr lang="en-GB" sz="1050" dirty="0">
                <a:solidFill>
                  <a:schemeClr val="tx1">
                    <a:lumMod val="50000"/>
                  </a:schemeClr>
                </a:solidFill>
              </a:rPr>
              <a:t> World</a:t>
            </a:r>
          </a:p>
        </p:txBody>
      </p:sp>
      <p:pic>
        <p:nvPicPr>
          <p:cNvPr id="10" name="Picture 9" descr="A black and red logo&#10;&#10;Description automatically generated">
            <a:extLst>
              <a:ext uri="{FF2B5EF4-FFF2-40B4-BE49-F238E27FC236}">
                <a16:creationId xmlns:a16="http://schemas.microsoft.com/office/drawing/2014/main" id="{41A99089-3E8E-5511-0F0F-12E5AB9FD45D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" y="6388719"/>
            <a:ext cx="1685894" cy="342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9E7DCC-1B32-1E57-ABA0-2CABD2678ECD}"/>
              </a:ext>
            </a:extLst>
          </p:cNvPr>
          <p:cNvSpPr txBox="1"/>
          <p:nvPr userDrawn="1"/>
        </p:nvSpPr>
        <p:spPr>
          <a:xfrm>
            <a:off x="9823759" y="6526081"/>
            <a:ext cx="13805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err="1">
                <a:solidFill>
                  <a:schemeClr val="tx1">
                    <a:lumMod val="50000"/>
                  </a:schemeClr>
                </a:solidFill>
              </a:rPr>
              <a:t>Bsides</a:t>
            </a:r>
            <a:r>
              <a:rPr lang="en-GB" sz="1050" dirty="0">
                <a:solidFill>
                  <a:schemeClr val="tx1">
                    <a:lumMod val="50000"/>
                  </a:schemeClr>
                </a:solidFill>
              </a:rPr>
              <a:t> Cymru 2024</a:t>
            </a:r>
          </a:p>
        </p:txBody>
      </p:sp>
    </p:spTree>
    <p:extLst>
      <p:ext uri="{BB962C8B-B14F-4D97-AF65-F5344CB8AC3E}">
        <p14:creationId xmlns:p14="http://schemas.microsoft.com/office/powerpoint/2010/main" val="3726235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95DF75-54A4-1682-2E2C-2EA1CF0D4AE1}"/>
              </a:ext>
            </a:extLst>
          </p:cNvPr>
          <p:cNvSpPr txBox="1"/>
          <p:nvPr/>
        </p:nvSpPr>
        <p:spPr>
          <a:xfrm>
            <a:off x="357284" y="2837860"/>
            <a:ext cx="4554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GB" sz="4400" kern="1200" dirty="0">
                <a:solidFill>
                  <a:schemeClr val="tx1">
                    <a:lumMod val="65000"/>
                  </a:schemeClr>
                </a:solidFill>
                <a:latin typeface="OCR A Extended" panose="02010509020102010303" pitchFamily="50" charset="0"/>
                <a:ea typeface="+mn-ea"/>
                <a:cs typeface="+mn-cs"/>
              </a:rPr>
              <a:t>Okta Terrify</a:t>
            </a:r>
            <a:endParaRPr lang="en-GB" sz="4400" dirty="0">
              <a:solidFill>
                <a:schemeClr val="tx1">
                  <a:lumMod val="65000"/>
                </a:schemeClr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65663-D718-A071-D4B3-0FCF30C98E60}"/>
              </a:ext>
            </a:extLst>
          </p:cNvPr>
          <p:cNvSpPr txBox="1"/>
          <p:nvPr/>
        </p:nvSpPr>
        <p:spPr>
          <a:xfrm>
            <a:off x="357284" y="3657869"/>
            <a:ext cx="4148605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86384">
              <a:spcAft>
                <a:spcPts val="600"/>
              </a:spcAft>
            </a:pPr>
            <a:r>
              <a:rPr lang="en-GB" sz="2752" kern="1200" dirty="0">
                <a:solidFill>
                  <a:schemeClr val="tx1">
                    <a:lumMod val="65000"/>
                  </a:schemeClr>
                </a:solidFill>
                <a:latin typeface="OCR A Extended" panose="02010509020102010303" pitchFamily="50" charset="0"/>
                <a:ea typeface="+mn-ea"/>
                <a:cs typeface="+mn-cs"/>
              </a:rPr>
              <a:t>Persistence in a </a:t>
            </a:r>
            <a:r>
              <a:rPr lang="en-GB" sz="2752" kern="1200" dirty="0" err="1">
                <a:solidFill>
                  <a:schemeClr val="tx1">
                    <a:lumMod val="65000"/>
                  </a:schemeClr>
                </a:solidFill>
                <a:latin typeface="OCR A Extended" panose="02010509020102010303" pitchFamily="50" charset="0"/>
                <a:ea typeface="+mn-ea"/>
                <a:cs typeface="+mn-cs"/>
              </a:rPr>
              <a:t>Passwordless</a:t>
            </a:r>
            <a:r>
              <a:rPr lang="en-GB" sz="2752" kern="1200" dirty="0">
                <a:solidFill>
                  <a:schemeClr val="tx1">
                    <a:lumMod val="65000"/>
                  </a:schemeClr>
                </a:solidFill>
                <a:latin typeface="OCR A Extended" panose="02010509020102010303" pitchFamily="50" charset="0"/>
                <a:ea typeface="+mn-ea"/>
                <a:cs typeface="+mn-cs"/>
              </a:rPr>
              <a:t> World</a:t>
            </a:r>
            <a:endParaRPr lang="en-GB" sz="3200" dirty="0">
              <a:solidFill>
                <a:schemeClr val="tx1">
                  <a:lumMod val="65000"/>
                </a:schemeClr>
              </a:solidFill>
              <a:latin typeface="OCR A Extended" panose="02010509020102010303" pitchFamily="50" charset="0"/>
            </a:endParaRPr>
          </a:p>
        </p:txBody>
      </p:sp>
      <p:pic>
        <p:nvPicPr>
          <p:cNvPr id="8" name="Picture 2" descr="BSides Cymru Logo">
            <a:extLst>
              <a:ext uri="{FF2B5EF4-FFF2-40B4-BE49-F238E27FC236}">
                <a16:creationId xmlns:a16="http://schemas.microsoft.com/office/drawing/2014/main" id="{69F1ACB9-9AA1-19B7-4F09-BB5EC705F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65" y="1226006"/>
            <a:ext cx="2924842" cy="13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octopus with a glowing light on a keyboard&#10;&#10;Description automatically generated with medium confidence">
            <a:extLst>
              <a:ext uri="{FF2B5EF4-FFF2-40B4-BE49-F238E27FC236}">
                <a16:creationId xmlns:a16="http://schemas.microsoft.com/office/drawing/2014/main" id="{0E6F93F4-6C2E-DB19-728A-CFB8D6F2F6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4" r="2" b="6166"/>
          <a:stretch/>
        </p:blipFill>
        <p:spPr>
          <a:xfrm>
            <a:off x="4511041" y="10"/>
            <a:ext cx="768095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922192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Reversing Okta Verify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-1" y="1170115"/>
            <a:ext cx="11207469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First challenge – where and how was the information stored?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Predominantly .NET based Application 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Security code implemented in native DLL’s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LocalAppData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%\Okta\Verify\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OVStore.db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(Legacy)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LocalAppData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%\Okta\Verify\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DataStore.db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(Newer)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Encrypted SQLite Database</a:t>
            </a: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3F4B-1B45-B184-E25D-56B5304DB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23" y="3308200"/>
            <a:ext cx="820217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Reversing Okta Verify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-1" y="1170115"/>
            <a:ext cx="11207469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First challenge – where and how was the information stored?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Predominantly .NET based Application 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Security code implemented in native DLL’s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LocalAppData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%\Okta\Verify\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OVStore.db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(Legacy)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LocalAppData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%\Okta\Verify\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DataStore.db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(Newer)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Encrypted SQLite Database</a:t>
            </a: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06169-2E49-0C7B-EADB-F8A28DD9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49" y="3402232"/>
            <a:ext cx="5915851" cy="1600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BDAD4-6749-EFFC-B3E8-4E4F88068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481" y="2975183"/>
            <a:ext cx="4814762" cy="3313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AD3DC-9E16-5F71-F00E-BB76B1164770}"/>
              </a:ext>
            </a:extLst>
          </p:cNvPr>
          <p:cNvSpPr txBox="1"/>
          <p:nvPr/>
        </p:nvSpPr>
        <p:spPr>
          <a:xfrm>
            <a:off x="525979" y="5806631"/>
            <a:ext cx="6570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CredName</a:t>
            </a:r>
            <a:r>
              <a:rPr lang="en-GB" sz="1600" dirty="0"/>
              <a:t> = “OKTA_VERIFY_STORE_” + BASE64(SHA256(SID))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8EDAA-2F11-6915-F25D-6C2F38518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746" y="4842536"/>
            <a:ext cx="3248478" cy="885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08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Reversing Okta Verify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-1" y="1170115"/>
            <a:ext cx="11207469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First challenge – where and how was the information stored?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Predominantly .NET based Application 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Security code implemented in native DLL’s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LocalAppData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%\Okta\Verify\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OVStore.db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(Legacy)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LocalAppData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%\Okta\Verify\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DataStore.db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(Newer)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Encrypted SQLite Database</a:t>
            </a: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1F9766-4A87-0C15-387D-0A21C207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7" y="3347874"/>
            <a:ext cx="7878274" cy="2705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97B097-B51B-C89A-EFAC-105D70A3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065" y="1865394"/>
            <a:ext cx="3392353" cy="4304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82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Where art thou keys?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0" y="1162023"/>
            <a:ext cx="7347568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Second challenge – Where are the keys?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Leverages Windows Crypto API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TPM for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proofOfPresence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key if available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Windows Hello for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userVerification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key if available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Otherwise, keys stored using software backed key store</a:t>
            </a: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AFE75-57A7-A2AB-CF6F-814B1DE00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64" y="3587457"/>
            <a:ext cx="8211696" cy="1390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809ACD-CF36-0B92-5A1A-926D82408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546" y="3493736"/>
            <a:ext cx="5080670" cy="3102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65067-17A0-132E-163A-B76FFEA06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432" y="1244125"/>
            <a:ext cx="442021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0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The not so silent key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0" y="1162023"/>
            <a:ext cx="7347568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PoP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key also known as the silent key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Silent = no user verification via typed PIN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Key was still protected with a PIN, programmatically 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Once again, logic hidden behind native library</a:t>
            </a: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1DE45-7BED-FAE3-E4A9-EF354269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72" y="3497558"/>
            <a:ext cx="8259328" cy="1400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30CD8-DBE8-3C46-B86C-4F2562AA9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46" y="4748160"/>
            <a:ext cx="8678486" cy="866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57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The not so silent key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0" y="1162023"/>
            <a:ext cx="7347568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ApplicationKeyProtectionSeed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stored inside SQLite database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Value sent to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LoadClientAssociation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native function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Result used as PIN when signing data with silent key</a:t>
            </a: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2FEAA-EDBA-F359-C1B6-B54D7962D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67" y="3462704"/>
            <a:ext cx="1103148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6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The not so silent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DA86F-D777-3CAC-4B5A-5C80911B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33" y="1237422"/>
            <a:ext cx="4955545" cy="515644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E0A439-E7BE-F884-7CFC-4492FEF79E29}"/>
              </a:ext>
            </a:extLst>
          </p:cNvPr>
          <p:cNvSpPr/>
          <p:nvPr/>
        </p:nvSpPr>
        <p:spPr>
          <a:xfrm>
            <a:off x="365868" y="1586038"/>
            <a:ext cx="2547929" cy="110860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Blob decrypted with DPAPI-NG API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1D5F58-0F02-3EB4-FF52-C44820345416}"/>
              </a:ext>
            </a:extLst>
          </p:cNvPr>
          <p:cNvCxnSpPr>
            <a:stCxn id="7" idx="3"/>
          </p:cNvCxnSpPr>
          <p:nvPr/>
        </p:nvCxnSpPr>
        <p:spPr>
          <a:xfrm flipV="1">
            <a:off x="2913797" y="1391830"/>
            <a:ext cx="994656" cy="748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939657-A367-17A6-EF3A-5C2EAF8F6D09}"/>
              </a:ext>
            </a:extLst>
          </p:cNvPr>
          <p:cNvSpPr/>
          <p:nvPr/>
        </p:nvSpPr>
        <p:spPr>
          <a:xfrm>
            <a:off x="7396498" y="2874695"/>
            <a:ext cx="2547929" cy="110860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Same weird XOR hash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2F83F7-7590-A743-194F-56902E7C24E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83504" y="2597543"/>
            <a:ext cx="1812994" cy="831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1DAAB2-CD0C-09C9-F825-69196D67E126}"/>
              </a:ext>
            </a:extLst>
          </p:cNvPr>
          <p:cNvSpPr/>
          <p:nvPr/>
        </p:nvSpPr>
        <p:spPr>
          <a:xfrm>
            <a:off x="161841" y="4911865"/>
            <a:ext cx="2837507" cy="110860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PIN = XOR(secret, reverse(</a:t>
            </a:r>
            <a:r>
              <a:rPr lang="en-GB" dirty="0" err="1"/>
              <a:t>clientName</a:t>
            </a:r>
            <a:r>
              <a:rPr lang="en-GB" dirty="0"/>
              <a:t>))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6F11D0-FACF-008D-BFA8-ABB20F0FA88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99348" y="5219363"/>
            <a:ext cx="666344" cy="246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994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What have we learned?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71053DE-BD84-AD4E-B4C6-A8A5E25315C7}"/>
              </a:ext>
            </a:extLst>
          </p:cNvPr>
          <p:cNvSpPr txBox="1">
            <a:spLocks/>
          </p:cNvSpPr>
          <p:nvPr/>
        </p:nvSpPr>
        <p:spPr>
          <a:xfrm>
            <a:off x="0" y="1162023"/>
            <a:ext cx="7347568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Okta stores data inside encrypted SQLite database, key generated from users SID + secret stored inside Windows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CredMan</a:t>
            </a: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Two types of keys enrolled,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PoP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and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userVerification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.  </a:t>
            </a:r>
          </a:p>
          <a:p>
            <a:pPr lvl="1"/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PoP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key is protected with PIN set programmatically and acts as a single factor</a:t>
            </a:r>
          </a:p>
          <a:p>
            <a:pPr lvl="1"/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userVerification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key acts as both factors and is the basis for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FastPass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based logins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Keys are generated and stored using platform crypto API.  TPM and Windows Hello if available, software if not</a:t>
            </a: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9666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 err="1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Passwordless</a:t>
            </a:r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 Persistence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940D8E9-6A0D-3D54-7E1B-C5BABC40E44A}"/>
              </a:ext>
            </a:extLst>
          </p:cNvPr>
          <p:cNvSpPr txBox="1">
            <a:spLocks/>
          </p:cNvSpPr>
          <p:nvPr/>
        </p:nvSpPr>
        <p:spPr>
          <a:xfrm>
            <a:off x="0" y="1162023"/>
            <a:ext cx="7158138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Passwordless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is phish proof, but what about compromised endpoints?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Software keys are a huge risk, these can simply be exfiltrated and used away from the enrolled Okta Verify device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Hardware protection is better, but we can still proxy signing requests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Enrol new devices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Or better yet, piggyback of existing devices…  </a:t>
            </a: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437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 err="1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Passwordless</a:t>
            </a:r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 Persistence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35EC4-B2C5-2C33-5A37-016EE076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80" y="1181336"/>
            <a:ext cx="4548010" cy="521253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539A6A-28EC-7F16-F402-1A026B4FFBE7}"/>
              </a:ext>
            </a:extLst>
          </p:cNvPr>
          <p:cNvSpPr txBox="1">
            <a:spLocks/>
          </p:cNvSpPr>
          <p:nvPr/>
        </p:nvSpPr>
        <p:spPr>
          <a:xfrm>
            <a:off x="0" y="1162023"/>
            <a:ext cx="6206591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Multiple key slots for a single device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Can we enrol a second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userVerification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key?</a:t>
            </a: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81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 err="1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whoami</a:t>
            </a:r>
            <a:endParaRPr lang="en-GB" sz="5400" dirty="0">
              <a:solidFill>
                <a:schemeClr val="tx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918C1B-2919-7EDA-77F4-F987DAA3F825}"/>
              </a:ext>
            </a:extLst>
          </p:cNvPr>
          <p:cNvSpPr txBox="1">
            <a:spLocks/>
          </p:cNvSpPr>
          <p:nvPr/>
        </p:nvSpPr>
        <p:spPr>
          <a:xfrm>
            <a:off x="361476" y="1192559"/>
            <a:ext cx="11256972" cy="513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800" dirty="0">
                <a:solidFill>
                  <a:schemeClr val="tx1">
                    <a:lumMod val="65000"/>
                  </a:schemeClr>
                </a:solidFill>
              </a:rPr>
              <a:t>Ceri Coburn (@_EthicalChaos_)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270472" y="2170476"/>
            <a:ext cx="8665298" cy="4076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Software developer for 18 years within the DRM and security solutions space</a:t>
            </a:r>
          </a:p>
          <a:p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Moved to offensive security in 2019</a:t>
            </a:r>
          </a:p>
          <a:p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Dedicated to Red Teaming and offensive security tooling for the last 3 years</a:t>
            </a:r>
          </a:p>
          <a:p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Speaker at DEF CON and </a:t>
            </a:r>
            <a:r>
              <a:rPr lang="en-GB" sz="2400" dirty="0" err="1">
                <a:solidFill>
                  <a:schemeClr val="tx1">
                    <a:lumMod val="65000"/>
                  </a:schemeClr>
                </a:solidFill>
              </a:rPr>
              <a:t>BSides</a:t>
            </a:r>
            <a:endParaRPr lang="en-GB" sz="2400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Author of several tools released to the community including BOF.NET, </a:t>
            </a:r>
            <a:r>
              <a:rPr lang="en-GB" sz="2400" dirty="0" err="1">
                <a:solidFill>
                  <a:schemeClr val="tx1">
                    <a:lumMod val="65000"/>
                  </a:schemeClr>
                </a:solidFill>
              </a:rPr>
              <a:t>SweetPotato</a:t>
            </a:r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 and </a:t>
            </a:r>
            <a:r>
              <a:rPr lang="en-GB" sz="2400" dirty="0" err="1">
                <a:solidFill>
                  <a:schemeClr val="tx1">
                    <a:lumMod val="65000"/>
                  </a:schemeClr>
                </a:solidFill>
              </a:rPr>
              <a:t>SharpBlock</a:t>
            </a:r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 </a:t>
            </a:r>
          </a:p>
          <a:p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Member of the Rubeus maintainer team</a:t>
            </a: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3133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 err="1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Passwordless</a:t>
            </a:r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 Persistence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539A6A-28EC-7F16-F402-1A026B4FFBE7}"/>
              </a:ext>
            </a:extLst>
          </p:cNvPr>
          <p:cNvSpPr txBox="1">
            <a:spLocks/>
          </p:cNvSpPr>
          <p:nvPr/>
        </p:nvSpPr>
        <p:spPr>
          <a:xfrm>
            <a:off x="0" y="1162023"/>
            <a:ext cx="6206591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Yes, we can.</a:t>
            </a: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CAD23-B4F7-9F4F-8950-2689C38A0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822" y="1343948"/>
            <a:ext cx="7087589" cy="480127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2CC543-8532-3550-DA09-EDE960680BF1}"/>
              </a:ext>
            </a:extLst>
          </p:cNvPr>
          <p:cNvSpPr/>
          <p:nvPr/>
        </p:nvSpPr>
        <p:spPr>
          <a:xfrm>
            <a:off x="4478166" y="1408014"/>
            <a:ext cx="6939695" cy="320444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Original Keys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79BECB-3657-3E35-8A55-A44850B121DA}"/>
              </a:ext>
            </a:extLst>
          </p:cNvPr>
          <p:cNvSpPr/>
          <p:nvPr/>
        </p:nvSpPr>
        <p:spPr>
          <a:xfrm>
            <a:off x="4478167" y="4612460"/>
            <a:ext cx="6939695" cy="1384248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Backdoor Key</a:t>
            </a:r>
          </a:p>
        </p:txBody>
      </p:sp>
    </p:spTree>
    <p:extLst>
      <p:ext uri="{BB962C8B-B14F-4D97-AF65-F5344CB8AC3E}">
        <p14:creationId xmlns:p14="http://schemas.microsoft.com/office/powerpoint/2010/main" val="3325453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Demo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539A6A-28EC-7F16-F402-1A026B4FFBE7}"/>
              </a:ext>
            </a:extLst>
          </p:cNvPr>
          <p:cNvSpPr txBox="1">
            <a:spLocks/>
          </p:cNvSpPr>
          <p:nvPr/>
        </p:nvSpPr>
        <p:spPr>
          <a:xfrm>
            <a:off x="0" y="1162023"/>
            <a:ext cx="9030712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OktaTerrify</a:t>
            </a: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Implements the Okta Verify challenge protocol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Parses exfiltrated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DataStore.db</a:t>
            </a: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Generates signing requests for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OktaInk</a:t>
            </a: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Generates and stores persistent backdoor keys from the attacking host</a:t>
            </a:r>
          </a:p>
          <a:p>
            <a:pPr lvl="1"/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OktaInk</a:t>
            </a: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Lighter weight tool to run on compromised endpoint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Performs signing requests for either the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PoP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key or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userVerification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key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Calculates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DataStore.db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keys 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Dump software backed keys</a:t>
            </a: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697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Closing Remarks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539A6A-28EC-7F16-F402-1A026B4FFBE7}"/>
              </a:ext>
            </a:extLst>
          </p:cNvPr>
          <p:cNvSpPr txBox="1">
            <a:spLocks/>
          </p:cNvSpPr>
          <p:nvPr/>
        </p:nvSpPr>
        <p:spPr>
          <a:xfrm>
            <a:off x="0" y="1162023"/>
            <a:ext cx="9030712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Abuse vectors not limited to Okta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Proxy signing will be possible on most platforms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Better on app isolation platforms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Keystores can be unique per application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Rooting/jailbreaking required to use outside of application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Or application itself would need to be compromised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Additional considerations during account recovery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Can you guarantee any enrolled devices have not been modified?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All enrolled MFA methods should be revoked including the usual password change</a:t>
            </a: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2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212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-712585" y="2006825"/>
            <a:ext cx="6479994" cy="2215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6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23486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290828" y="1820708"/>
            <a:ext cx="4612945" cy="4159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Thanks </a:t>
            </a:r>
          </a:p>
          <a:p>
            <a:r>
              <a:rPr lang="en-GB" sz="66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for Listening</a:t>
            </a:r>
          </a:p>
          <a:p>
            <a:r>
              <a:rPr lang="en-GB" sz="96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E13F3-851B-539A-CED5-B2A991D9C5A6}"/>
              </a:ext>
            </a:extLst>
          </p:cNvPr>
          <p:cNvSpPr txBox="1"/>
          <p:nvPr/>
        </p:nvSpPr>
        <p:spPr>
          <a:xfrm>
            <a:off x="7272384" y="1611602"/>
            <a:ext cx="4519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@_EthicalChaos_</a:t>
            </a:r>
            <a:endParaRPr lang="en-GB" sz="3200" dirty="0"/>
          </a:p>
        </p:txBody>
      </p:sp>
      <p:pic>
        <p:nvPicPr>
          <p:cNvPr id="3" name="Picture 2" descr="Twitter Logo, Twitter Symbol, Meaning, History and Evolution">
            <a:extLst>
              <a:ext uri="{FF2B5EF4-FFF2-40B4-BE49-F238E27FC236}">
                <a16:creationId xmlns:a16="http://schemas.microsoft.com/office/drawing/2014/main" id="{6DF9A4FD-6338-8C12-9C2F-CE6B8F8F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97" y="1595372"/>
            <a:ext cx="694391" cy="61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DDFB9-878B-25D6-B178-6B5B93EDEFC1}"/>
              </a:ext>
            </a:extLst>
          </p:cNvPr>
          <p:cNvSpPr txBox="1"/>
          <p:nvPr/>
        </p:nvSpPr>
        <p:spPr>
          <a:xfrm>
            <a:off x="7272384" y="2823202"/>
            <a:ext cx="19663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@CCob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36646-DD7C-969C-FEE7-C398F5909E27}"/>
              </a:ext>
            </a:extLst>
          </p:cNvPr>
          <p:cNvSpPr txBox="1"/>
          <p:nvPr/>
        </p:nvSpPr>
        <p:spPr>
          <a:xfrm>
            <a:off x="7272384" y="3943354"/>
            <a:ext cx="37568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ethicalchaos.dev</a:t>
            </a:r>
            <a:endParaRPr lang="en-GB" sz="3200" dirty="0"/>
          </a:p>
        </p:txBody>
      </p:sp>
      <p:pic>
        <p:nvPicPr>
          <p:cNvPr id="7" name="Picture 4" descr="WordPress logo PNG, Resolution:2000x2000 Transparent Png Image - ImgsPng">
            <a:extLst>
              <a:ext uri="{FF2B5EF4-FFF2-40B4-BE49-F238E27FC236}">
                <a16:creationId xmlns:a16="http://schemas.microsoft.com/office/drawing/2014/main" id="{F866D548-97DD-F899-815E-0FEA559F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6589" y="3946408"/>
            <a:ext cx="649679" cy="64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white cat on a black background&#10;&#10;Description automatically generated">
            <a:extLst>
              <a:ext uri="{FF2B5EF4-FFF2-40B4-BE49-F238E27FC236}">
                <a16:creationId xmlns:a16="http://schemas.microsoft.com/office/drawing/2014/main" id="{73CE16AA-F971-C1C0-D3C2-D454FFE2D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06" y="2620851"/>
            <a:ext cx="989479" cy="9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7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What we will cover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263491" y="1242115"/>
            <a:ext cx="9215555" cy="51517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chemeClr val="tx1">
                    <a:lumMod val="75000"/>
                  </a:schemeClr>
                </a:solidFill>
              </a:rPr>
              <a:t>A high-level overview of </a:t>
            </a:r>
            <a:r>
              <a:rPr lang="en-GB" sz="3200" dirty="0" err="1">
                <a:solidFill>
                  <a:schemeClr val="tx1">
                    <a:lumMod val="75000"/>
                  </a:schemeClr>
                </a:solidFill>
              </a:rPr>
              <a:t>passwordless</a:t>
            </a:r>
            <a:r>
              <a:rPr lang="en-GB" sz="3200" dirty="0">
                <a:solidFill>
                  <a:schemeClr val="tx1">
                    <a:lumMod val="75000"/>
                  </a:schemeClr>
                </a:solidFill>
              </a:rPr>
              <a:t> solutions</a:t>
            </a:r>
          </a:p>
          <a:p>
            <a:r>
              <a:rPr lang="en-GB" sz="3200" dirty="0">
                <a:solidFill>
                  <a:schemeClr val="tx1">
                    <a:lumMod val="75000"/>
                  </a:schemeClr>
                </a:solidFill>
              </a:rPr>
              <a:t>What is Okta Verify and Okta </a:t>
            </a:r>
            <a:r>
              <a:rPr lang="en-GB" sz="3200" dirty="0" err="1">
                <a:solidFill>
                  <a:schemeClr val="tx1">
                    <a:lumMod val="75000"/>
                  </a:schemeClr>
                </a:solidFill>
              </a:rPr>
              <a:t>FastPass</a:t>
            </a:r>
            <a:endParaRPr lang="en-GB" sz="32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tx1">
                    <a:lumMod val="75000"/>
                  </a:schemeClr>
                </a:solidFill>
              </a:rPr>
              <a:t>Reversing Okta Verify functionality </a:t>
            </a:r>
          </a:p>
          <a:p>
            <a:r>
              <a:rPr lang="en-GB" sz="3200" dirty="0">
                <a:solidFill>
                  <a:schemeClr val="tx1">
                    <a:lumMod val="75000"/>
                  </a:schemeClr>
                </a:solidFill>
              </a:rPr>
              <a:t>Abusing enrolled Okta devices </a:t>
            </a:r>
          </a:p>
          <a:p>
            <a:r>
              <a:rPr lang="en-GB" sz="3200" dirty="0">
                <a:solidFill>
                  <a:schemeClr val="tx1">
                    <a:lumMod val="75000"/>
                  </a:schemeClr>
                </a:solidFill>
              </a:rPr>
              <a:t>Okta Terrify tool demonstration</a:t>
            </a:r>
          </a:p>
          <a:p>
            <a:r>
              <a:rPr lang="en-GB" sz="3200" dirty="0">
                <a:solidFill>
                  <a:schemeClr val="tx1">
                    <a:lumMod val="75000"/>
                  </a:schemeClr>
                </a:solidFill>
              </a:rPr>
              <a:t>Q&amp;A</a:t>
            </a: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76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E29039-17C4-1BB7-5581-792046E08600}"/>
              </a:ext>
            </a:extLst>
          </p:cNvPr>
          <p:cNvSpPr/>
          <p:nvPr/>
        </p:nvSpPr>
        <p:spPr>
          <a:xfrm>
            <a:off x="6788945" y="3824458"/>
            <a:ext cx="4899660" cy="208020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Authentication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D7CE8E-6C74-9C96-78E3-6147B62D4500}"/>
              </a:ext>
            </a:extLst>
          </p:cNvPr>
          <p:cNvSpPr/>
          <p:nvPr/>
        </p:nvSpPr>
        <p:spPr>
          <a:xfrm>
            <a:off x="6788945" y="1165021"/>
            <a:ext cx="4899660" cy="208020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Registration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What is </a:t>
            </a:r>
            <a:r>
              <a:rPr lang="en-GB" sz="5400" dirty="0" err="1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passwordless</a:t>
            </a:r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263491" y="1242115"/>
            <a:ext cx="6425309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Centres around public key crypto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Application registers one or more devices identified by public keys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Public key is stored during registration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Random challenge signed with private key during authentication 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FIDO2 is an open specification around this process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Not all applications follow FIDO2</a:t>
            </a:r>
          </a:p>
          <a:p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32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7EAE84-10ED-B5A2-BF4F-9680D0BE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749" y="1525988"/>
            <a:ext cx="4496314" cy="144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FC829C-E624-8FE0-0ACE-89F3C21E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01" y="4173438"/>
            <a:ext cx="4636800" cy="148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36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Okta Verify and </a:t>
            </a:r>
            <a:r>
              <a:rPr lang="en-GB" sz="5400" dirty="0" err="1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FastPass</a:t>
            </a:r>
            <a:endParaRPr lang="en-GB" sz="5400" dirty="0">
              <a:solidFill>
                <a:schemeClr val="tx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263491" y="1242115"/>
            <a:ext cx="6425309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Endpoint application used for okta multifactor authentication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Supported on multiple platforms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Handles TOTP code,  push notification and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FastPass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  <a:p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FastPass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 is okta’s implementation of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passwordless</a:t>
            </a: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Does not follow FIDO2, but principles are the same</a:t>
            </a:r>
          </a:p>
          <a:p>
            <a:pPr marL="0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32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50F4E-DF9C-8391-C0AF-7D5CC7E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601" y="1309319"/>
            <a:ext cx="3302419" cy="46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Okta Terminology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263491" y="1076169"/>
            <a:ext cx="7975536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>
                    <a:lumMod val="75000"/>
                  </a:schemeClr>
                </a:solidFill>
              </a:rPr>
              <a:t>Device</a:t>
            </a:r>
          </a:p>
          <a:p>
            <a:pPr lvl="1"/>
            <a:r>
              <a:rPr lang="en-GB" sz="1400" dirty="0">
                <a:solidFill>
                  <a:schemeClr val="tx1">
                    <a:lumMod val="75000"/>
                  </a:schemeClr>
                </a:solidFill>
              </a:rPr>
              <a:t>Represents a unique device attached to a user account</a:t>
            </a:r>
          </a:p>
          <a:p>
            <a:r>
              <a:rPr lang="en-GB" sz="1600" dirty="0">
                <a:solidFill>
                  <a:schemeClr val="tx1">
                    <a:lumMod val="75000"/>
                  </a:schemeClr>
                </a:solidFill>
              </a:rPr>
              <a:t>Authenticator</a:t>
            </a:r>
            <a:r>
              <a:rPr lang="en-GB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GB" sz="1400" dirty="0">
                <a:solidFill>
                  <a:schemeClr val="tx1">
                    <a:lumMod val="75000"/>
                  </a:schemeClr>
                </a:solidFill>
              </a:rPr>
              <a:t>Represents an authenticator type supported by a device, for example key, TOTP, etc… </a:t>
            </a:r>
          </a:p>
          <a:p>
            <a:r>
              <a:rPr lang="en-GB" sz="1600" dirty="0">
                <a:solidFill>
                  <a:schemeClr val="tx1">
                    <a:lumMod val="75000"/>
                  </a:schemeClr>
                </a:solidFill>
              </a:rPr>
              <a:t>User</a:t>
            </a:r>
            <a:r>
              <a:rPr lang="en-GB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GB" sz="1600" dirty="0">
                <a:solidFill>
                  <a:schemeClr val="tx1">
                    <a:lumMod val="75000"/>
                  </a:schemeClr>
                </a:solidFill>
              </a:rPr>
              <a:t>Verification</a:t>
            </a:r>
            <a:r>
              <a:rPr lang="en-GB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GB" sz="1600" dirty="0">
                <a:solidFill>
                  <a:schemeClr val="tx1">
                    <a:lumMod val="75000"/>
                  </a:schemeClr>
                </a:solidFill>
              </a:rPr>
              <a:t>Key</a:t>
            </a:r>
          </a:p>
          <a:p>
            <a:pPr lvl="1"/>
            <a:r>
              <a:rPr lang="en-GB" sz="1400" dirty="0">
                <a:solidFill>
                  <a:schemeClr val="tx1">
                    <a:lumMod val="75000"/>
                  </a:schemeClr>
                </a:solidFill>
              </a:rPr>
              <a:t>The key used as the basis for </a:t>
            </a:r>
            <a:r>
              <a:rPr lang="en-GB" sz="1400" dirty="0" err="1">
                <a:solidFill>
                  <a:schemeClr val="tx1">
                    <a:lumMod val="75000"/>
                  </a:schemeClr>
                </a:solidFill>
              </a:rPr>
              <a:t>passwordless</a:t>
            </a:r>
            <a:r>
              <a:rPr lang="en-GB" sz="1400" dirty="0">
                <a:solidFill>
                  <a:schemeClr val="tx1">
                    <a:lumMod val="75000"/>
                  </a:schemeClr>
                </a:solidFill>
              </a:rPr>
              <a:t> login.    </a:t>
            </a:r>
          </a:p>
          <a:p>
            <a:r>
              <a:rPr lang="en-GB" sz="1600" dirty="0" err="1">
                <a:solidFill>
                  <a:schemeClr val="tx1">
                    <a:lumMod val="75000"/>
                  </a:schemeClr>
                </a:solidFill>
              </a:rPr>
              <a:t>PoP</a:t>
            </a:r>
            <a:r>
              <a:rPr lang="en-GB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GB" sz="1600" dirty="0">
                <a:solidFill>
                  <a:schemeClr val="tx1">
                    <a:lumMod val="75000"/>
                  </a:schemeClr>
                </a:solidFill>
              </a:rPr>
              <a:t>Key</a:t>
            </a:r>
          </a:p>
          <a:p>
            <a:pPr lvl="1"/>
            <a:r>
              <a:rPr lang="en-GB" sz="1400" dirty="0">
                <a:solidFill>
                  <a:schemeClr val="tx1">
                    <a:lumMod val="75000"/>
                  </a:schemeClr>
                </a:solidFill>
              </a:rPr>
              <a:t>A proof of possession key that will satisfy one factor during a multifactor authentication flow. Also know as silent key   </a:t>
            </a:r>
          </a:p>
          <a:p>
            <a:r>
              <a:rPr lang="en-GB" sz="1600" dirty="0">
                <a:solidFill>
                  <a:schemeClr val="tx1">
                    <a:lumMod val="75000"/>
                  </a:schemeClr>
                </a:solidFill>
              </a:rPr>
              <a:t>Transaction</a:t>
            </a:r>
          </a:p>
          <a:p>
            <a:pPr lvl="1"/>
            <a:r>
              <a:rPr lang="en-GB" sz="1400" dirty="0">
                <a:solidFill>
                  <a:schemeClr val="tx1">
                    <a:lumMod val="75000"/>
                  </a:schemeClr>
                </a:solidFill>
              </a:rPr>
              <a:t>Transaction representing a single authentication flow</a:t>
            </a:r>
          </a:p>
          <a:p>
            <a:r>
              <a:rPr lang="en-GB" sz="1600" dirty="0">
                <a:solidFill>
                  <a:schemeClr val="tx1">
                    <a:lumMod val="75000"/>
                  </a:schemeClr>
                </a:solidFill>
              </a:rPr>
              <a:t>Challenge</a:t>
            </a:r>
          </a:p>
          <a:p>
            <a:pPr lvl="1"/>
            <a:r>
              <a:rPr lang="en-GB" sz="1400" dirty="0">
                <a:solidFill>
                  <a:schemeClr val="tx1">
                    <a:lumMod val="75000"/>
                  </a:schemeClr>
                </a:solidFill>
              </a:rPr>
              <a:t>JWT token sent to okta verify application to initiate authentication flow</a:t>
            </a:r>
          </a:p>
          <a:p>
            <a:r>
              <a:rPr lang="en-GB" sz="1600" dirty="0">
                <a:solidFill>
                  <a:schemeClr val="tx1">
                    <a:lumMod val="75000"/>
                  </a:schemeClr>
                </a:solidFill>
              </a:rPr>
              <a:t>Response</a:t>
            </a:r>
          </a:p>
          <a:p>
            <a:pPr lvl="1"/>
            <a:r>
              <a:rPr lang="en-GB" sz="1400" dirty="0">
                <a:solidFill>
                  <a:schemeClr val="tx1">
                    <a:lumMod val="75000"/>
                  </a:schemeClr>
                </a:solidFill>
              </a:rPr>
              <a:t>Signed JWT response to the initial challenge </a:t>
            </a:r>
          </a:p>
          <a:p>
            <a:r>
              <a:rPr lang="en-GB" sz="1600" dirty="0">
                <a:solidFill>
                  <a:schemeClr val="tx1">
                    <a:lumMod val="75000"/>
                  </a:schemeClr>
                </a:solidFill>
              </a:rPr>
              <a:t>Nonce</a:t>
            </a:r>
          </a:p>
          <a:p>
            <a:pPr lvl="1"/>
            <a:r>
              <a:rPr lang="en-GB" sz="1400" dirty="0">
                <a:solidFill>
                  <a:schemeClr val="tx1">
                    <a:lumMod val="75000"/>
                  </a:schemeClr>
                </a:solidFill>
              </a:rPr>
              <a:t>A random sequence included within a challenge and repeated during the response</a:t>
            </a:r>
          </a:p>
          <a:p>
            <a:pPr marL="0" indent="0">
              <a:buNone/>
            </a:pP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32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64D7A6-3D7F-5466-2631-7F231FD42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25856">
            <a:off x="6237404" y="1221950"/>
            <a:ext cx="7827390" cy="48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Okta Verify Registration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263491" y="1242115"/>
            <a:ext cx="6425309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OAuth2 based flow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Client ID: </a:t>
            </a:r>
            <a:r>
              <a:rPr lang="en-GB" b="1" dirty="0">
                <a:solidFill>
                  <a:schemeClr val="tx1">
                    <a:lumMod val="75000"/>
                  </a:schemeClr>
                </a:solidFill>
              </a:rPr>
              <a:t>okta.63c081db-1f13-5084-882f-e79e1e5e2da7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Scope: </a:t>
            </a:r>
            <a:r>
              <a:rPr lang="en-GB" b="1" dirty="0" err="1">
                <a:solidFill>
                  <a:schemeClr val="tx1">
                    <a:lumMod val="75000"/>
                  </a:schemeClr>
                </a:solidFill>
              </a:rPr>
              <a:t>openid</a:t>
            </a:r>
            <a:r>
              <a:rPr lang="en-GB" b="1" dirty="0">
                <a:solidFill>
                  <a:schemeClr val="tx1">
                    <a:lumMod val="75000"/>
                  </a:schemeClr>
                </a:solidFill>
              </a:rPr>
              <a:t> profile </a:t>
            </a:r>
            <a:r>
              <a:rPr lang="en-GB" b="1" dirty="0" err="1">
                <a:solidFill>
                  <a:schemeClr val="tx1">
                    <a:lumMod val="75000"/>
                  </a:schemeClr>
                </a:solidFill>
              </a:rPr>
              <a:t>okta.authenticators.read</a:t>
            </a:r>
            <a:r>
              <a:rPr lang="en-GB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GB" b="1" dirty="0" err="1">
                <a:solidFill>
                  <a:schemeClr val="tx1">
                    <a:lumMod val="75000"/>
                  </a:schemeClr>
                </a:solidFill>
              </a:rPr>
              <a:t>okta.authenticators.manage</a:t>
            </a:r>
            <a:endParaRPr lang="en-GB" b="1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Callback: </a:t>
            </a:r>
            <a:r>
              <a:rPr lang="en-GB" b="1" dirty="0">
                <a:solidFill>
                  <a:schemeClr val="tx1">
                    <a:lumMod val="75000"/>
                  </a:schemeClr>
                </a:solidFill>
              </a:rPr>
              <a:t>http://localhost:65112/login/callback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MFA Required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Existing MFA method needed if already set</a:t>
            </a:r>
          </a:p>
          <a:p>
            <a:pPr lvl="1"/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32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CCE84-F188-451E-CE71-7A997E404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800" y="1182337"/>
            <a:ext cx="4547951" cy="521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Okta Verify Authentication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0" y="1170115"/>
            <a:ext cx="4910400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Browser sends JWT challenge to Okta Verify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Web server listens on port 8769 – POST /challenge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Customer URL handler com-okta-authenticator://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Out of band polling by browser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Okta Verify submits signed JWT response directly to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verificationUri</a:t>
            </a: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32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30ADF1-48BC-2052-CE6B-3F198C839D4F}"/>
              </a:ext>
            </a:extLst>
          </p:cNvPr>
          <p:cNvSpPr/>
          <p:nvPr/>
        </p:nvSpPr>
        <p:spPr>
          <a:xfrm>
            <a:off x="6417984" y="1170115"/>
            <a:ext cx="3690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Challenge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73CD37-C6E0-BAAE-78C3-C79E28F9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601" y="2037305"/>
            <a:ext cx="6437199" cy="43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4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901134-D37A-FE0A-BF2B-0F3EC4D57DB6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Okta Verify Authentication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8403E4-5BF0-75F9-1557-B07D631E151D}"/>
              </a:ext>
            </a:extLst>
          </p:cNvPr>
          <p:cNvSpPr txBox="1">
            <a:spLocks/>
          </p:cNvSpPr>
          <p:nvPr/>
        </p:nvSpPr>
        <p:spPr>
          <a:xfrm>
            <a:off x="0" y="1170115"/>
            <a:ext cx="4910400" cy="4834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Browser sends JWT challenge to Okta Verify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Web server listens on port 8769 – POST /challenge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Customer URL handler com-okta-authenticator://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Out of band polling by browser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Okta Verify submits signed JWT response directly to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</a:rPr>
              <a:t>verificationUri</a:t>
            </a: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32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30ADF1-48BC-2052-CE6B-3F198C839D4F}"/>
              </a:ext>
            </a:extLst>
          </p:cNvPr>
          <p:cNvSpPr/>
          <p:nvPr/>
        </p:nvSpPr>
        <p:spPr>
          <a:xfrm>
            <a:off x="6563057" y="1170115"/>
            <a:ext cx="3400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5E5691-6113-4A84-8EE0-C4B1D17E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73" y="2002106"/>
            <a:ext cx="5265216" cy="4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47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dbc905f-0a58-4b1d-8c27-6072f40360a7}" enabled="1" method="Standard" siteId="{85851b04-de71-45c0-b00e-31033c6e5c8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5453</TotalTime>
  <Words>1172</Words>
  <Application>Microsoft Office PowerPoint</Application>
  <PresentationFormat>Widescreen</PresentationFormat>
  <Paragraphs>301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Consolas</vt:lpstr>
      <vt:lpstr>OCR A Extended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Pen Test Partners LLP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Ceri Coburn</dc:creator>
  <cp:lastModifiedBy>Ceri Coburn</cp:lastModifiedBy>
  <cp:revision>69</cp:revision>
  <dcterms:created xsi:type="dcterms:W3CDTF">2024-04-10T16:38:58Z</dcterms:created>
  <dcterms:modified xsi:type="dcterms:W3CDTF">2024-04-23T14:31:40Z</dcterms:modified>
</cp:coreProperties>
</file>